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1"/>
  </p:sldMasterIdLst>
  <p:notesMasterIdLst>
    <p:notesMasterId r:id="rId25"/>
  </p:notesMasterIdLst>
  <p:sldIdLst>
    <p:sldId id="256" r:id="rId2"/>
    <p:sldId id="279" r:id="rId3"/>
    <p:sldId id="259" r:id="rId4"/>
    <p:sldId id="258" r:id="rId5"/>
    <p:sldId id="260" r:id="rId6"/>
    <p:sldId id="261" r:id="rId7"/>
    <p:sldId id="262" r:id="rId8"/>
    <p:sldId id="263" r:id="rId9"/>
    <p:sldId id="264" r:id="rId10"/>
    <p:sldId id="276" r:id="rId11"/>
    <p:sldId id="265" r:id="rId12"/>
    <p:sldId id="277" r:id="rId13"/>
    <p:sldId id="266" r:id="rId14"/>
    <p:sldId id="269" r:id="rId15"/>
    <p:sldId id="267" r:id="rId16"/>
    <p:sldId id="278" r:id="rId17"/>
    <p:sldId id="268" r:id="rId18"/>
    <p:sldId id="270" r:id="rId19"/>
    <p:sldId id="271" r:id="rId20"/>
    <p:sldId id="272" r:id="rId21"/>
    <p:sldId id="273" r:id="rId22"/>
    <p:sldId id="274" r:id="rId23"/>
    <p:sldId id="27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0" autoAdjust="0"/>
    <p:restoredTop sz="94709"/>
  </p:normalViewPr>
  <p:slideViewPr>
    <p:cSldViewPr snapToGrid="0">
      <p:cViewPr varScale="1">
        <p:scale>
          <a:sx n="108" d="100"/>
          <a:sy n="108" d="100"/>
        </p:scale>
        <p:origin x="59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16FFA-1084-4FCF-AFA0-9D1179DD0096}" type="datetimeFigureOut">
              <a:rPr lang="en-US" smtClean="0"/>
              <a:pPr/>
              <a:t>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5D5CF6-DEC8-4FCD-8FB5-A74C5CC7739F}" type="slidenum">
              <a:rPr lang="en-US" smtClean="0"/>
              <a:pPr/>
              <a:t>‹#›</a:t>
            </a:fld>
            <a:endParaRPr lang="en-US"/>
          </a:p>
        </p:txBody>
      </p:sp>
    </p:spTree>
    <p:extLst>
      <p:ext uri="{BB962C8B-B14F-4D97-AF65-F5344CB8AC3E}">
        <p14:creationId xmlns:p14="http://schemas.microsoft.com/office/powerpoint/2010/main" val="2917433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lack medical insurance which makes them become greatly affected by the high cost of acquiring medical care</a:t>
            </a:r>
          </a:p>
        </p:txBody>
      </p:sp>
      <p:sp>
        <p:nvSpPr>
          <p:cNvPr id="4" name="Slide Number Placeholder 3"/>
          <p:cNvSpPr>
            <a:spLocks noGrp="1"/>
          </p:cNvSpPr>
          <p:nvPr>
            <p:ph type="sldNum" sz="quarter" idx="10"/>
          </p:nvPr>
        </p:nvSpPr>
        <p:spPr/>
        <p:txBody>
          <a:bodyPr/>
          <a:lstStyle/>
          <a:p>
            <a:fld id="{685D5CF6-DEC8-4FCD-8FB5-A74C5CC7739F}" type="slidenum">
              <a:rPr lang="en-US" smtClean="0"/>
              <a:pPr/>
              <a:t>5</a:t>
            </a:fld>
            <a:endParaRPr lang="en-US"/>
          </a:p>
        </p:txBody>
      </p:sp>
    </p:spTree>
    <p:extLst>
      <p:ext uri="{BB962C8B-B14F-4D97-AF65-F5344CB8AC3E}">
        <p14:creationId xmlns:p14="http://schemas.microsoft.com/office/powerpoint/2010/main" val="412611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 in turn reduce the cost incurred by the citizens</a:t>
            </a:r>
            <a:r>
              <a:rPr lang="en-US" baseline="0" dirty="0"/>
              <a:t> in settling hospital bills thus stabilizing their growth economically</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7</a:t>
            </a:fld>
            <a:endParaRPr lang="en-US"/>
          </a:p>
        </p:txBody>
      </p:sp>
    </p:spTree>
    <p:extLst>
      <p:ext uri="{BB962C8B-B14F-4D97-AF65-F5344CB8AC3E}">
        <p14:creationId xmlns:p14="http://schemas.microsoft.com/office/powerpoint/2010/main" val="1852734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necessarily to be manned</a:t>
            </a:r>
            <a:r>
              <a:rPr lang="en-US" baseline="0" dirty="0"/>
              <a:t> by the public sector</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8</a:t>
            </a:fld>
            <a:endParaRPr lang="en-US"/>
          </a:p>
        </p:txBody>
      </p:sp>
    </p:spTree>
    <p:extLst>
      <p:ext uri="{BB962C8B-B14F-4D97-AF65-F5344CB8AC3E}">
        <p14:creationId xmlns:p14="http://schemas.microsoft.com/office/powerpoint/2010/main" val="3309626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An</a:t>
            </a:r>
            <a:r>
              <a:rPr lang="en-US" sz="1200" baseline="0" dirty="0">
                <a:latin typeface="Times New Roman" panose="02020603050405020304" pitchFamily="18" charset="0"/>
                <a:cs typeface="Times New Roman" panose="02020603050405020304" pitchFamily="18" charset="0"/>
              </a:rPr>
              <a:t> example: </a:t>
            </a:r>
            <a:r>
              <a:rPr lang="en-US" sz="1200" dirty="0">
                <a:latin typeface="Times New Roman" panose="02020603050405020304" pitchFamily="18" charset="0"/>
                <a:cs typeface="Times New Roman" panose="02020603050405020304" pitchFamily="18" charset="0"/>
              </a:rPr>
              <a:t>say a family would need to pay $36,000 every prior year getting repayment</a:t>
            </a:r>
            <a:r>
              <a:rPr lang="en-US" sz="1200" baseline="0" dirty="0">
                <a:latin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13</a:t>
            </a:fld>
            <a:endParaRPr lang="en-US"/>
          </a:p>
        </p:txBody>
      </p:sp>
    </p:spTree>
    <p:extLst>
      <p:ext uri="{BB962C8B-B14F-4D97-AF65-F5344CB8AC3E}">
        <p14:creationId xmlns:p14="http://schemas.microsoft.com/office/powerpoint/2010/main" val="1983132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14</a:t>
            </a:fld>
            <a:endParaRPr lang="en-US"/>
          </a:p>
        </p:txBody>
      </p:sp>
    </p:spTree>
    <p:extLst>
      <p:ext uri="{BB962C8B-B14F-4D97-AF65-F5344CB8AC3E}">
        <p14:creationId xmlns:p14="http://schemas.microsoft.com/office/powerpoint/2010/main" val="3041026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citizens</a:t>
            </a:r>
            <a:r>
              <a:rPr lang="en-US" baseline="0" dirty="0"/>
              <a:t> are as well </a:t>
            </a:r>
            <a:r>
              <a:rPr lang="en-US" baseline="0" dirty="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employers, employees, and others with private income.</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18</a:t>
            </a:fld>
            <a:endParaRPr lang="en-US"/>
          </a:p>
        </p:txBody>
      </p:sp>
    </p:spTree>
    <p:extLst>
      <p:ext uri="{BB962C8B-B14F-4D97-AF65-F5344CB8AC3E}">
        <p14:creationId xmlns:p14="http://schemas.microsoft.com/office/powerpoint/2010/main" val="34280850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4">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4">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5775424"/>
      </p:ext>
    </p:extLst>
  </p:cSld>
  <p:clrMapOvr>
    <a:masterClrMapping/>
  </p:clrMapOvr>
  <p:transition>
    <p:wheel spokes="3"/>
    <p:sndAc>
      <p:stSnd>
        <p:snd r:embed="rId1" name="click.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85238133"/>
      </p:ext>
    </p:extLst>
  </p:cSld>
  <p:clrMapOvr>
    <a:masterClrMapping/>
  </p:clrMapOvr>
  <p:transition>
    <p:wheel spokes="3"/>
    <p:sndAc>
      <p:stSnd>
        <p:snd r:embed="rId1" name="click.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2051046"/>
      </p:ext>
    </p:extLst>
  </p:cSld>
  <p:clrMapOvr>
    <a:masterClrMapping/>
  </p:clrMapOvr>
  <p:transition>
    <p:wheel spokes="3"/>
    <p:sndAc>
      <p:stSnd>
        <p:snd r:embed="rId1" name="click.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7471522"/>
      </p:ext>
    </p:extLst>
  </p:cSld>
  <p:clrMapOvr>
    <a:masterClrMapping/>
  </p:clrMapOvr>
  <p:transition>
    <p:wheel spokes="3"/>
    <p:sndAc>
      <p:stSnd>
        <p:snd r:embed="rId1" name="click.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7782180"/>
      </p:ext>
    </p:extLst>
  </p:cSld>
  <p:clrMapOvr>
    <a:masterClrMapping/>
  </p:clrMapOvr>
  <p:transition>
    <p:wheel spokes="3"/>
    <p:sndAc>
      <p:stSnd>
        <p:snd r:embed="rId1" name="click.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6076698"/>
      </p:ext>
    </p:extLst>
  </p:cSld>
  <p:clrMapOvr>
    <a:masterClrMapping/>
  </p:clrMapOvr>
  <p:transition>
    <p:wheel spokes="3"/>
    <p:sndAc>
      <p:stSnd>
        <p:snd r:embed="rId1" name="click.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00525670"/>
      </p:ext>
    </p:extLst>
  </p:cSld>
  <p:clrMapOvr>
    <a:masterClrMapping/>
  </p:clrMapOvr>
  <p:transition>
    <p:wheel spokes="3"/>
    <p:sndAc>
      <p:stSnd>
        <p:snd r:embed="rId1" name="click.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736044"/>
      </p:ext>
    </p:extLst>
  </p:cSld>
  <p:clrMapOvr>
    <a:masterClrMapping/>
  </p:clrMapOvr>
  <p:transition>
    <p:wheel spokes="3"/>
    <p:sndAc>
      <p:stSnd>
        <p:snd r:embed="rId1" name="click.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34440091"/>
      </p:ext>
    </p:extLst>
  </p:cSld>
  <p:clrMapOvr>
    <a:masterClrMapping/>
  </p:clrMapOvr>
  <p:transition>
    <p:wheel spokes="3"/>
    <p:sndAc>
      <p:stSnd>
        <p:snd r:embed="rId1" name="click.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95388980"/>
      </p:ext>
    </p:extLst>
  </p:cSld>
  <p:clrMapOvr>
    <a:masterClrMapping/>
  </p:clrMapOvr>
  <p:transition>
    <p:wheel spokes="3"/>
    <p:sndAc>
      <p:stSnd>
        <p:snd r:embed="rId1" name="click.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1636162"/>
      </p:ext>
    </p:extLst>
  </p:cSld>
  <p:clrMapOvr>
    <a:masterClrMapping/>
  </p:clrMapOvr>
  <p:transition>
    <p:wheel spokes="3"/>
    <p:sndAc>
      <p:stSnd>
        <p:snd r:embed="rId1" name="click.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2476372"/>
      </p:ext>
    </p:extLst>
  </p:cSld>
  <p:clrMapOvr>
    <a:masterClrMapping/>
  </p:clrMapOvr>
  <p:transition>
    <p:wheel spokes="3"/>
    <p:sndAc>
      <p:stSnd>
        <p:snd r:embed="rId1" name="click.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39004781"/>
      </p:ext>
    </p:extLst>
  </p:cSld>
  <p:clrMapOvr>
    <a:masterClrMapping/>
  </p:clrMapOvr>
  <p:transition>
    <p:wheel spokes="3"/>
    <p:sndAc>
      <p:stSnd>
        <p:snd r:embed="rId1" name="click.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3021139"/>
      </p:ext>
    </p:extLst>
  </p:cSld>
  <p:clrMapOvr>
    <a:masterClrMapping/>
  </p:clrMapOvr>
  <p:transition>
    <p:wheel spokes="3"/>
    <p:sndAc>
      <p:stSnd>
        <p:snd r:embed="rId1" name="click.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8409146"/>
      </p:ext>
    </p:extLst>
  </p:cSld>
  <p:clrMapOvr>
    <a:masterClrMapping/>
  </p:clrMapOvr>
  <p:transition>
    <p:wheel spokes="3"/>
    <p:sndAc>
      <p:stSnd>
        <p:snd r:embed="rId1" name="click.wav"/>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1084363"/>
      </p:ext>
    </p:extLst>
  </p:cSld>
  <p:clrMapOvr>
    <a:masterClrMapping/>
  </p:clrMapOvr>
  <p:transition>
    <p:wheel spokes="3"/>
    <p:sndAc>
      <p:stSnd>
        <p:snd r:embed="rId1" name="click.wav"/>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1098835"/>
      </p:ext>
    </p:extLst>
  </p:cSld>
  <p:clrMapOvr>
    <a:masterClrMapping/>
  </p:clrMapOvr>
  <p:transition>
    <p:wheel spokes="3"/>
    <p:sndAc>
      <p:stSnd>
        <p:snd r:embed="rId1" name="click.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1/26/2018</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9244662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ransition>
    <p:wheel spokes="3"/>
    <p:sndAc>
      <p:stSnd>
        <p:snd r:embed="rId19" name="click.wav"/>
      </p:stSnd>
    </p:sndAc>
  </p:transition>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a:latin typeface="Times New Roman" panose="02020603050405020304" pitchFamily="18" charset="0"/>
                <a:cs typeface="Times New Roman" panose="02020603050405020304" pitchFamily="18" charset="0"/>
              </a:rPr>
              <a:t>HEALTH CARE REFORMS PROPOSAL</a:t>
            </a:r>
          </a:p>
        </p:txBody>
      </p:sp>
      <p:sp>
        <p:nvSpPr>
          <p:cNvPr id="3" name="Subtitle 2"/>
          <p:cNvSpPr>
            <a:spLocks noGrp="1"/>
          </p:cNvSpPr>
          <p:nvPr>
            <p:ph type="subTitle" idx="1"/>
          </p:nvPr>
        </p:nvSpPr>
        <p:spPr/>
        <p:txBody>
          <a:bodyPr>
            <a:normAutofit/>
          </a:bodyPr>
          <a:lstStyle/>
          <a:p>
            <a:endParaRPr lang="en-US" dirty="0"/>
          </a:p>
          <a:p>
            <a:r>
              <a:rPr lang="en-US" dirty="0"/>
              <a:t>Capella University</a:t>
            </a:r>
          </a:p>
          <a:p>
            <a:endParaRPr lang="en-US" dirty="0"/>
          </a:p>
        </p:txBody>
      </p:sp>
    </p:spTree>
    <p:extLst>
      <p:ext uri="{BB962C8B-B14F-4D97-AF65-F5344CB8AC3E}">
        <p14:creationId xmlns:p14="http://schemas.microsoft.com/office/powerpoint/2010/main" val="2771579643"/>
      </p:ext>
    </p:extLst>
  </p:cSld>
  <p:clrMapOvr>
    <a:masterClrMapping/>
  </p:clrMapOvr>
  <p:transition>
    <p:wheel spokes="3"/>
    <p:sndAc>
      <p:stSnd>
        <p:snd r:embed="rId2" name="click.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770468"/>
          </a:xfrm>
        </p:spPr>
        <p:txBody>
          <a:bodyPr/>
          <a:lstStyle/>
          <a:p>
            <a:r>
              <a:rPr lang="en-US" dirty="0"/>
              <a:t>Introduction </a:t>
            </a:r>
          </a:p>
        </p:txBody>
      </p:sp>
      <p:sp>
        <p:nvSpPr>
          <p:cNvPr id="3" name="Content Placeholder 2"/>
          <p:cNvSpPr>
            <a:spLocks noGrp="1"/>
          </p:cNvSpPr>
          <p:nvPr>
            <p:ph idx="1"/>
          </p:nvPr>
        </p:nvSpPr>
        <p:spPr>
          <a:xfrm>
            <a:off x="1295401" y="1752600"/>
            <a:ext cx="9601196" cy="4123268"/>
          </a:xfrm>
        </p:spPr>
        <p:txBody>
          <a:bodyPr>
            <a:noAutofit/>
          </a:bodyPr>
          <a:lstStyle/>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Healthcare policy and techniques give institutionalization in every day operational exercises. </a:t>
            </a:r>
          </a:p>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They are fundamental in giving clearness when managing issues and exercises that are basic to wellbeing and security, lawful liabilities and administrative prerequisites. </a:t>
            </a:r>
          </a:p>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significance of policies and techniques manuals is mainly to facilitate creative to sharing of information on the issue. </a:t>
            </a:r>
          </a:p>
          <a:p>
            <a:endParaRPr lang="en-US" dirty="0"/>
          </a:p>
        </p:txBody>
      </p:sp>
    </p:spTree>
    <p:extLst>
      <p:ext uri="{BB962C8B-B14F-4D97-AF65-F5344CB8AC3E}">
        <p14:creationId xmlns:p14="http://schemas.microsoft.com/office/powerpoint/2010/main" val="963703805"/>
      </p:ext>
    </p:extLst>
  </p:cSld>
  <p:clrMapOvr>
    <a:masterClrMapping/>
  </p:clrMapOvr>
  <p:transition>
    <p:wheel spokes="3"/>
    <p:sndAc>
      <p:stSnd>
        <p:snd r:embed="rId2" name="click.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200" y="767644"/>
            <a:ext cx="10735733" cy="50783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Policy in healthcare is indispensably critical as it sets a general arrangement of activity used to direct required results.</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It is  the motivation behind healthcare policy and techniques is to impart to workers the coveted results of the association.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 the healthcare condition particularly, policy should set the establishment for the conveyance of safe and practical quality care.</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Increment in new controls and prerequisites including the Affordable Care Act, and Meaningful Use and the weight of setting policies these to the workers has turned out to be difficult.</a:t>
            </a:r>
          </a:p>
        </p:txBody>
      </p:sp>
    </p:spTree>
    <p:extLst>
      <p:ext uri="{BB962C8B-B14F-4D97-AF65-F5344CB8AC3E}">
        <p14:creationId xmlns:p14="http://schemas.microsoft.com/office/powerpoint/2010/main" val="2467827543"/>
      </p:ext>
    </p:extLst>
  </p:cSld>
  <p:clrMapOvr>
    <a:masterClrMapping/>
  </p:clrMapOvr>
  <p:transition>
    <p:wheel spokes="3"/>
    <p:sndAc>
      <p:stSnd>
        <p:snd r:embed="rId2" name="click.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935" y="767643"/>
            <a:ext cx="9601196" cy="1478845"/>
          </a:xfrm>
        </p:spPr>
        <p:txBody>
          <a:bodyPr>
            <a:noAutofit/>
          </a:bodyPr>
          <a:lstStyle/>
          <a:p>
            <a:pPr>
              <a:lnSpc>
                <a:spcPct val="150000"/>
              </a:lnSpc>
            </a:pPr>
            <a:r>
              <a:rPr lang="en-US" sz="3200" dirty="0">
                <a:latin typeface="Times New Roman" panose="02020603050405020304" pitchFamily="18" charset="0"/>
                <a:cs typeface="Times New Roman" panose="02020603050405020304" pitchFamily="18" charset="0"/>
              </a:rPr>
              <a:t>The Problem of Cost</a:t>
            </a:r>
            <a:r>
              <a:rPr lang="en-US" sz="2400" dirty="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1341967" y="1869722"/>
            <a:ext cx="9601196" cy="4035778"/>
          </a:xfrm>
        </p:spPr>
        <p:txBody>
          <a:bodyPr>
            <a:noAutofit/>
          </a:bodyPr>
          <a:lstStyle/>
          <a:p>
            <a:r>
              <a:rPr lang="en-US" dirty="0">
                <a:latin typeface="Times New Roman" panose="02020603050405020304" pitchFamily="18" charset="0"/>
                <a:cs typeface="Times New Roman" panose="02020603050405020304" pitchFamily="18" charset="0"/>
              </a:rPr>
              <a:t>The United States spends more cash per capita on social insurance than some other country.</a:t>
            </a:r>
          </a:p>
          <a:p>
            <a:r>
              <a:rPr lang="en-US" dirty="0">
                <a:latin typeface="Times New Roman" panose="02020603050405020304" pitchFamily="18" charset="0"/>
                <a:cs typeface="Times New Roman" panose="02020603050405020304" pitchFamily="18" charset="0"/>
              </a:rPr>
              <a:t>Medicinal services costs keep on increasing at a high rate.</a:t>
            </a:r>
          </a:p>
          <a:p>
            <a:r>
              <a:rPr lang="en-US" dirty="0">
                <a:latin typeface="Times New Roman" panose="02020603050405020304" pitchFamily="18" charset="0"/>
                <a:cs typeface="Times New Roman" panose="02020603050405020304" pitchFamily="18" charset="0"/>
              </a:rPr>
              <a:t>The majority of the expenses for human services are paid by alleged outsiders private safety net providers, open protection, open direct arrangement. </a:t>
            </a:r>
          </a:p>
          <a:p>
            <a:r>
              <a:rPr lang="en-US" dirty="0">
                <a:latin typeface="Times New Roman" panose="02020603050405020304" pitchFamily="18" charset="0"/>
                <a:cs typeface="Times New Roman" panose="02020603050405020304" pitchFamily="18" charset="0"/>
              </a:rPr>
              <a:t>About 25% of the expenses are paid specifically by buyers. </a:t>
            </a:r>
          </a:p>
          <a:p>
            <a:r>
              <a:rPr lang="en-US" dirty="0">
                <a:latin typeface="Times New Roman" panose="02020603050405020304" pitchFamily="18" charset="0"/>
                <a:cs typeface="Times New Roman" panose="02020603050405020304" pitchFamily="18" charset="0"/>
              </a:rPr>
              <a:t>This high expenses of medication are representing a test to financial development.</a:t>
            </a:r>
          </a:p>
          <a:p>
            <a:pPr marL="0" indent="0">
              <a:buNone/>
            </a:pPr>
            <a:endParaRPr lang="en-US" dirty="0"/>
          </a:p>
        </p:txBody>
      </p:sp>
    </p:spTree>
    <p:extLst>
      <p:ext uri="{BB962C8B-B14F-4D97-AF65-F5344CB8AC3E}">
        <p14:creationId xmlns:p14="http://schemas.microsoft.com/office/powerpoint/2010/main" val="3672784208"/>
      </p:ext>
    </p:extLst>
  </p:cSld>
  <p:clrMapOvr>
    <a:masterClrMapping/>
  </p:clrMapOvr>
  <p:transition>
    <p:wheel spokes="3"/>
    <p:sndAc>
      <p:stSnd>
        <p:snd r:embed="rId2" name="click.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7333" y="722489"/>
            <a:ext cx="10826045" cy="452431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number of united states citizens without medical coverage has grown significantly over the years.</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Growth in population steered the problem of unemployment.</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States have continually endeavored to lessen their Medicaid uses by limiting qualification for Medicaid (and welfare).</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Approximately 34.6 million U.S. residents don't have any medical coverage scope.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Meanwhile, millions more have too little medical coverage to take care of the expenses of cataclysmic diseases or fatal injury.</a:t>
            </a:r>
          </a:p>
        </p:txBody>
      </p:sp>
    </p:spTree>
    <p:extLst>
      <p:ext uri="{BB962C8B-B14F-4D97-AF65-F5344CB8AC3E}">
        <p14:creationId xmlns:p14="http://schemas.microsoft.com/office/powerpoint/2010/main" val="950550443"/>
      </p:ext>
    </p:extLst>
  </p:cSld>
  <p:clrMapOvr>
    <a:masterClrMapping/>
  </p:clrMapOvr>
  <p:transition>
    <p:wheel spokes="3"/>
    <p:sndAc>
      <p:stSnd>
        <p:snd r:embed="rId3" name="click.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1223" y="1301600"/>
            <a:ext cx="10374923" cy="4539191"/>
          </a:xfrm>
          <a:prstGeom prst="rect">
            <a:avLst/>
          </a:prstGeom>
        </p:spPr>
        <p:txBody>
          <a:bodyPr wrap="square">
            <a:spAutoFit/>
          </a:bodyPr>
          <a:lstStyle/>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likelihood of being uninsured is far more noteworthy among people who live in families with incomes beneath the destitution line.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Young people are significantly prone to be uninsured.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On the other hand, well established people, and those living in single-parent families are more averse to be secured than childless couples.</a:t>
            </a:r>
          </a:p>
        </p:txBody>
      </p:sp>
    </p:spTree>
    <p:extLst>
      <p:ext uri="{BB962C8B-B14F-4D97-AF65-F5344CB8AC3E}">
        <p14:creationId xmlns:p14="http://schemas.microsoft.com/office/powerpoint/2010/main" val="3845763828"/>
      </p:ext>
    </p:extLst>
  </p:cSld>
  <p:clrMapOvr>
    <a:masterClrMapping/>
  </p:clrMapOvr>
  <p:transition>
    <p:wheel spokes="3"/>
    <p:sndAc>
      <p:stSnd>
        <p:snd r:embed="rId2" name="click.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Healthcare Plan</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Numerous financial analysts, policy examiners, and government officials have proposed elective medicinal services designs.</a:t>
            </a:r>
          </a:p>
          <a:p>
            <a:pPr marL="0" indent="0">
              <a:buNone/>
            </a:pPr>
            <a:r>
              <a:rPr lang="en-US" dirty="0"/>
              <a:t>These designs can be ordered into four classes: </a:t>
            </a:r>
          </a:p>
          <a:p>
            <a:pPr marL="514350" indent="-514350">
              <a:buFont typeface="+mj-lt"/>
              <a:buAutoNum type="romanLcPeriod"/>
            </a:pPr>
            <a:r>
              <a:rPr lang="en-US" dirty="0"/>
              <a:t>Employer orders</a:t>
            </a:r>
          </a:p>
          <a:p>
            <a:pPr marL="514350" indent="-514350">
              <a:buFont typeface="+mj-lt"/>
              <a:buAutoNum type="romanLcPeriod"/>
            </a:pPr>
            <a:r>
              <a:rPr lang="en-US" dirty="0"/>
              <a:t>Development of current plans</a:t>
            </a:r>
          </a:p>
          <a:p>
            <a:pPr marL="514350" indent="-514350">
              <a:buFont typeface="+mj-lt"/>
              <a:buAutoNum type="romanLcPeriod"/>
            </a:pPr>
            <a:r>
              <a:rPr lang="en-US" dirty="0"/>
              <a:t>Charge motivating forces</a:t>
            </a:r>
          </a:p>
          <a:p>
            <a:pPr marL="514350" indent="-514350">
              <a:buFont typeface="+mj-lt"/>
              <a:buAutoNum type="romanLcPeriod"/>
            </a:pPr>
            <a:r>
              <a:rPr lang="en-US" dirty="0"/>
              <a:t>Nationalized medical coverage</a:t>
            </a:r>
          </a:p>
          <a:p>
            <a:pPr marL="0" indent="0">
              <a:buNone/>
            </a:pPr>
            <a:r>
              <a:rPr lang="en-US" dirty="0"/>
              <a:t> </a:t>
            </a:r>
          </a:p>
        </p:txBody>
      </p:sp>
    </p:spTree>
    <p:extLst>
      <p:ext uri="{BB962C8B-B14F-4D97-AF65-F5344CB8AC3E}">
        <p14:creationId xmlns:p14="http://schemas.microsoft.com/office/powerpoint/2010/main" val="2333394977"/>
      </p:ext>
    </p:extLst>
  </p:cSld>
  <p:clrMapOvr>
    <a:masterClrMapping/>
  </p:clrMapOvr>
  <p:transition>
    <p:wheel spokes="3"/>
    <p:sndAc>
      <p:stSnd>
        <p:snd r:embed="rId3" name="click.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066800"/>
            <a:ext cx="10456985" cy="4539191"/>
          </a:xfrm>
          <a:prstGeom prst="rect">
            <a:avLst/>
          </a:prstGeom>
          <a:noFill/>
        </p:spPr>
        <p:txBody>
          <a:bodyPr wrap="square" rtlCol="0">
            <a:spAutoFit/>
          </a:bodyPr>
          <a:lstStyle/>
          <a:p>
            <a:pPr>
              <a:lnSpc>
                <a:spcPct val="150000"/>
              </a:lnSpc>
            </a:pPr>
            <a:r>
              <a:rPr lang="en-US" sz="2800" dirty="0">
                <a:latin typeface="Times New Roman" panose="02020603050405020304" pitchFamily="18" charset="0"/>
                <a:cs typeface="Times New Roman" panose="02020603050405020304" pitchFamily="18" charset="0"/>
              </a:rPr>
              <a:t>The insurance pool would be sorted out by the public sector and would likewise offer insurance to those not generally secured." Individuals guaranteed through this game plan are probably going to pay a huge segment of the cost of scope. Firms having couple of specialists might be exempted from this order. The present arrangement in Hawaii is a case of pay-or-play. All employees (yet not their wards) who work at least twenty weeks in a year are secured.</a:t>
            </a:r>
          </a:p>
        </p:txBody>
      </p:sp>
    </p:spTree>
    <p:extLst>
      <p:ext uri="{BB962C8B-B14F-4D97-AF65-F5344CB8AC3E}">
        <p14:creationId xmlns:p14="http://schemas.microsoft.com/office/powerpoint/2010/main" val="419846964"/>
      </p:ext>
    </p:extLst>
  </p:cSld>
  <p:clrMapOvr>
    <a:masterClrMapping/>
  </p:clrMapOvr>
  <p:transition>
    <p:wheel spokes="3"/>
    <p:sndAc>
      <p:stSnd>
        <p:snd r:embed="rId3" name="click.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8523" y="973015"/>
            <a:ext cx="10281139" cy="4457952"/>
          </a:xfrm>
          <a:prstGeom prst="rect">
            <a:avLst/>
          </a:prstGeom>
          <a:noFill/>
        </p:spPr>
        <p:txBody>
          <a:bodyPr wrap="square" rtlCol="0">
            <a:spAutoFit/>
          </a:bodyPr>
          <a:lstStyle/>
          <a:p>
            <a:pPr>
              <a:lnSpc>
                <a:spcPct val="150000"/>
              </a:lnSpc>
            </a:pPr>
            <a:r>
              <a:rPr lang="en-US" sz="2400" dirty="0">
                <a:latin typeface="Times New Roman" panose="02020603050405020304" pitchFamily="18" charset="0"/>
                <a:cs typeface="Times New Roman" panose="02020603050405020304" pitchFamily="18" charset="0"/>
              </a:rPr>
              <a:t>The second arrangement of plans-to grow the present public projects would allow different people with particular attributes to "become tied up with" Medicare or Medicaid, at a cost that is identified with their income. For instance, every single pregnant lady, newborn children, and youthful kids; impaired people; as well as the individuals who resign before age 65 (the present age for qualification for Medicare) may be offered access to one of these public projects. The present two year sitting tight period for Medicare scope of the extremely handicapped is probably going to be decreased or wiped out.</a:t>
            </a:r>
          </a:p>
        </p:txBody>
      </p:sp>
    </p:spTree>
    <p:extLst>
      <p:ext uri="{BB962C8B-B14F-4D97-AF65-F5344CB8AC3E}">
        <p14:creationId xmlns:p14="http://schemas.microsoft.com/office/powerpoint/2010/main" val="3212193752"/>
      </p:ext>
    </p:extLst>
  </p:cSld>
  <p:clrMapOvr>
    <a:masterClrMapping/>
  </p:clrMapOvr>
  <p:transition>
    <p:wheel spokes="3"/>
    <p:sndAc>
      <p:stSnd>
        <p:snd r:embed="rId2" name="click.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1511300"/>
            <a:ext cx="8915400" cy="2677656"/>
          </a:xfrm>
          <a:prstGeom prst="rect">
            <a:avLst/>
          </a:prstGeom>
        </p:spPr>
        <p:txBody>
          <a:bodyPr wrap="square">
            <a:spAutoFit/>
          </a:bodyPr>
          <a:lstStyle/>
          <a:p>
            <a:pPr marL="285750" indent="-285750">
              <a:buFont typeface="Arial" panose="020B0604020202020204" pitchFamily="34" charset="0"/>
              <a:buChar char="•"/>
            </a:pPr>
            <a:r>
              <a:rPr lang="en-US" sz="2400" dirty="0"/>
              <a:t>The employer command or the proposed pay-or-play design, expects employers to give some base level of scope to all employees.</a:t>
            </a:r>
          </a:p>
          <a:p>
            <a:pPr marL="285750" indent="-285750">
              <a:buFont typeface="Arial" panose="020B0604020202020204" pitchFamily="34" charset="0"/>
              <a:buChar char="•"/>
            </a:pPr>
            <a:r>
              <a:rPr lang="en-US" sz="2400" dirty="0"/>
              <a:t>Options for the employers include:</a:t>
            </a:r>
          </a:p>
          <a:p>
            <a:pPr marL="285750" indent="-285750">
              <a:buFont typeface="Arial" panose="020B0604020202020204" pitchFamily="34" charset="0"/>
              <a:buChar char="•"/>
            </a:pPr>
            <a:r>
              <a:rPr lang="en-US" sz="2400" dirty="0"/>
              <a:t>providing insurance to employees compliant with the requirements for: </a:t>
            </a:r>
          </a:p>
          <a:p>
            <a:pPr marL="400050" indent="-400050">
              <a:buFont typeface="+mj-lt"/>
              <a:buAutoNum type="romanLcPeriod"/>
            </a:pPr>
            <a:r>
              <a:rPr lang="en-US" sz="2400" dirty="0"/>
              <a:t>Broadness </a:t>
            </a:r>
          </a:p>
          <a:p>
            <a:pPr marL="400050" indent="-400050">
              <a:buFont typeface="+mj-lt"/>
              <a:buAutoNum type="romanLcPeriod"/>
            </a:pPr>
            <a:r>
              <a:rPr lang="en-US" sz="2400" dirty="0"/>
              <a:t>Profundity of insurance scope.</a:t>
            </a:r>
          </a:p>
          <a:p>
            <a:pPr marL="400050" indent="-400050">
              <a:buFont typeface="+mj-lt"/>
              <a:buAutoNum type="romanLcPeriod"/>
            </a:pPr>
            <a:r>
              <a:rPr lang="en-US" sz="2400" dirty="0"/>
              <a:t>The extent of the premium paid for by the employer( Horwitz 2002).</a:t>
            </a:r>
          </a:p>
        </p:txBody>
      </p:sp>
    </p:spTree>
    <p:extLst>
      <p:ext uri="{BB962C8B-B14F-4D97-AF65-F5344CB8AC3E}">
        <p14:creationId xmlns:p14="http://schemas.microsoft.com/office/powerpoint/2010/main" val="3140512802"/>
      </p:ext>
    </p:extLst>
  </p:cSld>
  <p:clrMapOvr>
    <a:masterClrMapping/>
  </p:clrMapOvr>
  <p:transition>
    <p:wheel spokes="3"/>
    <p:sndAc>
      <p:stSnd>
        <p:snd r:embed="rId2" name="click.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999" y="616694"/>
            <a:ext cx="10574215" cy="5509200"/>
          </a:xfrm>
          <a:prstGeom prst="rect">
            <a:avLst/>
          </a:prstGeom>
        </p:spPr>
        <p:txBody>
          <a:bodyPr wrap="square">
            <a:spAutoFit/>
          </a:bodyPr>
          <a:lstStyle/>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A third arrangement would be to alter the two assessment impetuses right now set up with regard to medical coverage.</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first is an expense endowment for the buy of boss based scope. </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This appropriation, by overlooking the business' commitment to medical coverage for the employee's accounts for:</a:t>
            </a:r>
          </a:p>
          <a:p>
            <a:pPr marL="571500" indent="-571500">
              <a:buFont typeface="+mj-lt"/>
              <a:buAutoNum type="romanLcPeriod"/>
            </a:pPr>
            <a:r>
              <a:rPr lang="en-US" sz="3200" dirty="0">
                <a:latin typeface="Times New Roman" panose="02020603050405020304" pitchFamily="18" charset="0"/>
                <a:cs typeface="Times New Roman" panose="02020603050405020304" pitchFamily="18" charset="0"/>
              </a:rPr>
              <a:t>Income</a:t>
            </a:r>
          </a:p>
          <a:p>
            <a:pPr marL="571500" indent="-571500">
              <a:buFont typeface="+mj-lt"/>
              <a:buAutoNum type="romanLcPeriod"/>
            </a:pPr>
            <a:r>
              <a:rPr lang="en-US" sz="3200" dirty="0">
                <a:latin typeface="Times New Roman" panose="02020603050405020304" pitchFamily="18" charset="0"/>
                <a:cs typeface="Times New Roman" panose="02020603050405020304" pitchFamily="18" charset="0"/>
              </a:rPr>
              <a:t>Disposes of both finance and income charges on this segment of pay.</a:t>
            </a:r>
          </a:p>
          <a:p>
            <a:r>
              <a:rPr lang="en-US" sz="3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77843793"/>
      </p:ext>
    </p:extLst>
  </p:cSld>
  <p:clrMapOvr>
    <a:masterClrMapping/>
  </p:clrMapOvr>
  <p:transition>
    <p:wheel spokes="3"/>
    <p:sndAc>
      <p:stSnd>
        <p:snd r:embed="rId2" name="click.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1800" y="1471136"/>
            <a:ext cx="8801100" cy="3970318"/>
          </a:xfrm>
          <a:prstGeom prst="rect">
            <a:avLst/>
          </a:prstGeom>
        </p:spPr>
        <p:txBody>
          <a:bodyPr wrap="square">
            <a:spAutoFit/>
          </a:bodyPr>
          <a:lstStyle/>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second assessment endowment incorporated into the government income impose that one can guarantee a duty finding for restorative care uses (counting secretly paid insurance premiums), for sums more noteworthy than 7.5 percent of balanced gross income. </a:t>
            </a:r>
          </a:p>
          <a:p>
            <a:pPr marL="45720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Proposed alterations would give refundable expense credits low-income families and set a most extreme on the measure of the business based premium that can be avoided from the employee's assessment base.</a:t>
            </a:r>
            <a:endParaRPr lang="en-US" sz="2800" dirty="0"/>
          </a:p>
        </p:txBody>
      </p:sp>
    </p:spTree>
    <p:extLst>
      <p:ext uri="{BB962C8B-B14F-4D97-AF65-F5344CB8AC3E}">
        <p14:creationId xmlns:p14="http://schemas.microsoft.com/office/powerpoint/2010/main" val="138962447"/>
      </p:ext>
    </p:extLst>
  </p:cSld>
  <p:clrMapOvr>
    <a:masterClrMapping/>
  </p:clrMapOvr>
  <p:transition>
    <p:wheel spokes="3"/>
    <p:sndAc>
      <p:stSnd>
        <p:snd r:embed="rId2" name="click.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9232" y="655382"/>
            <a:ext cx="10550769" cy="5170646"/>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This most extreme could be founded on an actuarial cost of a fundamental insurance anticipate groups of indicated sizes and ages (with a modification for incapacity).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third option would join boss based insurance consolidating a high deductible with a business commitment to a tax-exempt therapeutic bank account to cover deductibles and other wellbeing costs. The bank account would work like an Individual Retirement Account (IRA).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business commitment would be founded on the investment funds from moving to another insurance design with a substantially higher deductible.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assets could be utilized for deductibles, for insurance premiums (should the individual not be utilized), or for long term mind.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employee keeps any reserve funds sums not spent, subject to specific restrictions on withdrawals.</a:t>
            </a:r>
          </a:p>
        </p:txBody>
      </p:sp>
    </p:spTree>
    <p:extLst>
      <p:ext uri="{BB962C8B-B14F-4D97-AF65-F5344CB8AC3E}">
        <p14:creationId xmlns:p14="http://schemas.microsoft.com/office/powerpoint/2010/main" val="1283539214"/>
      </p:ext>
    </p:extLst>
  </p:cSld>
  <p:clrMapOvr>
    <a:masterClrMapping/>
  </p:clrMapOvr>
  <p:transition>
    <p:wheel spokes="3"/>
    <p:sndAc>
      <p:stSnd>
        <p:snd r:embed="rId3" name="click.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1891" y="1134381"/>
            <a:ext cx="10562493" cy="4729500"/>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last arrangement of approaches being talked about is some type of nationalized medical coverage.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They extend from joining the extension of public projects with ordered scope to out and out single-payer frameworks (in which the administration pays though therapeutic couldn't care less) like that of Canada.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Suppliers of care stay private, yet the financing is public. One essential concentration of these plans is to take out the high cost of overhead caused by the duplication of structures and organization of numerous payers. </a:t>
            </a:r>
          </a:p>
        </p:txBody>
      </p:sp>
    </p:spTree>
    <p:extLst>
      <p:ext uri="{BB962C8B-B14F-4D97-AF65-F5344CB8AC3E}">
        <p14:creationId xmlns:p14="http://schemas.microsoft.com/office/powerpoint/2010/main" val="3149245689"/>
      </p:ext>
    </p:extLst>
  </p:cSld>
  <p:clrMapOvr>
    <a:masterClrMapping/>
  </p:clrMapOvr>
  <p:transition>
    <p:wheel spokes="3"/>
    <p:sndAc>
      <p:stSnd>
        <p:snd r:embed="rId3" name="click.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8038" y="1378365"/>
            <a:ext cx="10597661" cy="4278094"/>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Canadian arrangement joins private expense for-benefit professionals with healing centers that work on a spending that is set every year.</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 Long haul mind is given as a major aspect of the framework.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Suppliers are paid by an expense timetable and patients can't be charged specifically there are no co-installments.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All citizens of Canada are secured; the focal government covers an offer of the cost of the arrangement, the territories, the rest.</a:t>
            </a:r>
          </a:p>
        </p:txBody>
      </p:sp>
    </p:spTree>
    <p:extLst>
      <p:ext uri="{BB962C8B-B14F-4D97-AF65-F5344CB8AC3E}">
        <p14:creationId xmlns:p14="http://schemas.microsoft.com/office/powerpoint/2010/main" val="513559940"/>
      </p:ext>
    </p:extLst>
  </p:cSld>
  <p:clrMapOvr>
    <a:masterClrMapping/>
  </p:clrMapOvr>
  <p:transition>
    <p:wheel spokes="3"/>
    <p:sndAc>
      <p:stSnd>
        <p:snd r:embed="rId2" name="click.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6200" y="1473051"/>
            <a:ext cx="9499600" cy="3990836"/>
          </a:xfrm>
          <a:prstGeom prst="rect">
            <a:avLst/>
          </a:prstGeom>
        </p:spPr>
        <p:txBody>
          <a:bodyPr wrap="square">
            <a:spAutoFit/>
          </a:bodyPr>
          <a:lstStyle/>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 Every territory has its own arrangement to give extra financing, decide expense plans, directions. </a:t>
            </a:r>
          </a:p>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Contrasted with the United States, less specialists are permitted to hone (in some of the areas); there is far less interest in new capital and less dispersion of new innovation; there is additionally lining and more dissent of care. </a:t>
            </a:r>
          </a:p>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In addition to side, more noteworthy contact exists amongst doctors and patients, and money related frailty caused by the vulnerability of the expenses of future restorative care and insurance scope has everything except been disposed off. </a:t>
            </a:r>
          </a:p>
        </p:txBody>
      </p:sp>
    </p:spTree>
    <p:extLst>
      <p:ext uri="{BB962C8B-B14F-4D97-AF65-F5344CB8AC3E}">
        <p14:creationId xmlns:p14="http://schemas.microsoft.com/office/powerpoint/2010/main" val="2490252490"/>
      </p:ext>
    </p:extLst>
  </p:cSld>
  <p:clrMapOvr>
    <a:masterClrMapping/>
  </p:clrMapOvr>
  <p:transition>
    <p:wheel spokes="3"/>
    <p:sndAc>
      <p:stSnd>
        <p:snd r:embed="rId2" name="click.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554" y="1020139"/>
            <a:ext cx="10574216" cy="4093428"/>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It is for the most part expected (and dreaded) that stretching out scope to the individuals who are at present uninsured will considerably build the expenses of medicinal care</a:t>
            </a:r>
            <a:r>
              <a:rPr lang="fr-FR" dirty="0"/>
              <a:t> (Grignon 2008).</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Most people without insurance realize the significance of insurance when they turn out to be genuinely sick. </a:t>
            </a:r>
          </a:p>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The cost of this care is now incorporated into medical care user. </a:t>
            </a:r>
          </a:p>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Some expansion in consumptions on medicinal care can be normal, at any rate in the underlying time frame in which scope is expanded, yet the aggregate cost of such expanded scope will be littler than is publicly seen. (</a:t>
            </a:r>
            <a:r>
              <a:rPr lang="en-US" dirty="0"/>
              <a:t>Davenport, Prusak1998).</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4129512"/>
      </p:ext>
    </p:extLst>
  </p:cSld>
  <p:clrMapOvr>
    <a:masterClrMapping/>
  </p:clrMapOvr>
  <p:transition>
    <p:wheel spokes="3"/>
    <p:sndAc>
      <p:stSnd>
        <p:snd r:embed="rId2" name="click.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6153" y="609832"/>
            <a:ext cx="10621108" cy="5493812"/>
          </a:xfrm>
          <a:prstGeom prst="rect">
            <a:avLst/>
          </a:prstGeom>
        </p:spPr>
        <p:txBody>
          <a:bodyPr wrap="square">
            <a:spAutoFit/>
          </a:bodyPr>
          <a:lstStyle/>
          <a:p>
            <a:pPr>
              <a:lnSpc>
                <a:spcPct val="150000"/>
              </a:lnSpc>
            </a:pPr>
            <a:r>
              <a:rPr lang="en-US" dirty="0">
                <a:latin typeface="Times New Roman" panose="02020603050405020304" pitchFamily="18" charset="0"/>
                <a:cs typeface="Times New Roman" panose="02020603050405020304" pitchFamily="18" charset="0"/>
              </a:rPr>
              <a:t>The citizens expect that some of these plans will prompt higher expenses and thus decrease their net income. Regardless of whether or not the net income is decreased relies upon the arrangement embraced, its financing, and the person's present circumstance. The majority of the new plans seem more exorbitant to employees than the framework set up, on the grounds that couple of employees completely comprehend that they are currently paying (but with pretax dollars) for a large portion of their medical coverage. Moreover, employees are not likely, in any event instantly, to acquire the full estimation of their present commitment to medical coverage (this alludes to the part now known as the business' commitment) in their paychecks if scope is expelled from their place of employment. Under any situation, a few people will lose (pay more, get less scope) and others pick up (get scope, pay less). Yet, it is hard to anticipate precisely what kind of redistribution of expenses and advantages will happen. (We truly don't completely comprehend who really pays for medicinal care today.)  Despite the fact that there is little eagerness to give the most astounding quality care to those publicly guaranteed (for instance, to those on Medicaid), there is likewise an unwillingness to "do what needs to be done" and apportion medicinal services or to set up unmistakably characterized double gauges of care</a:t>
            </a:r>
          </a:p>
        </p:txBody>
      </p:sp>
    </p:spTree>
    <p:extLst>
      <p:ext uri="{BB962C8B-B14F-4D97-AF65-F5344CB8AC3E}">
        <p14:creationId xmlns:p14="http://schemas.microsoft.com/office/powerpoint/2010/main" val="1807694204"/>
      </p:ext>
    </p:extLst>
  </p:cSld>
  <p:clrMapOvr>
    <a:masterClrMapping/>
  </p:clrMapOvr>
  <p:transition>
    <p:wheel spokes="3"/>
    <p:sndAc>
      <p:stSnd>
        <p:snd r:embed="rId3" name="click.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58795"/>
            <a:ext cx="10750062" cy="4849404"/>
          </a:xfrm>
          <a:prstGeom prst="rect">
            <a:avLst/>
          </a:prstGeom>
        </p:spPr>
        <p:txBody>
          <a:bodyPr wrap="square">
            <a:spAutoFit/>
          </a:bodyPr>
          <a:lstStyle/>
          <a:p>
            <a:pPr>
              <a:lnSpc>
                <a:spcPct val="150000"/>
              </a:lnSpc>
            </a:pPr>
            <a:r>
              <a:rPr lang="en-US" sz="1600" dirty="0">
                <a:latin typeface="Times New Roman" panose="02020603050405020304" pitchFamily="18" charset="0"/>
                <a:cs typeface="Times New Roman" panose="02020603050405020304" pitchFamily="18" charset="0"/>
              </a:rPr>
              <a:t>Many are additionally hesitant to hold down the rate of change in innovation or to move far from the supposed mechanical goal (do all that is conceivable to spare an existence). In any case, in any event a few individuals from the public may never again hold this position. The fast spread of living wills exhibits that people once in a while constrain real life-sparing endeavors when there is minimal shot of long haul survival or for a top notch life. The province of Oregon has additionally moved far from the objective of giving all conceivable well being administrations to a set number of Medicaid beneficiaries. It is endeavoring rather to give scope to a more noteworthy number of people by building up a rundown of medicinal needs and apportioning a predefined level of dollars as indicated by that need list. Other care won't be given under the Oregon Medicaid plan. What should be possible? What the greater part of this proposes is that real change is improbable in the following couple of years, yet that more sensible mentalities toward therapeutic care are probably going to expand the likelihood of progress in the more inaccessible future. More precise data would be an initial phase in developing more practical states of mind. In the event that individuals had an exact picture of the amount they are paying-and for what-they could better evaluate proposed changes. The United States has a decent arrangement to find out about its medicinal services framework and a decent arrangement to show its citizens if gainful change in its social insurance framework is to occur. </a:t>
            </a:r>
          </a:p>
        </p:txBody>
      </p:sp>
    </p:spTree>
    <p:extLst>
      <p:ext uri="{BB962C8B-B14F-4D97-AF65-F5344CB8AC3E}">
        <p14:creationId xmlns:p14="http://schemas.microsoft.com/office/powerpoint/2010/main" val="1734802009"/>
      </p:ext>
    </p:extLst>
  </p:cSld>
  <p:clrMapOvr>
    <a:masterClrMapping/>
  </p:clrMapOvr>
  <p:transition>
    <p:wheel spokes="3"/>
    <p:sndAc>
      <p:stSnd>
        <p:snd r:embed="rId2" name="click.wav"/>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0277" y="942432"/>
            <a:ext cx="10703169" cy="4653646"/>
          </a:xfrm>
          <a:prstGeom prst="rect">
            <a:avLst/>
          </a:prstGeom>
        </p:spPr>
        <p:txBody>
          <a:bodyPr wrap="square">
            <a:spAutoFit/>
          </a:bodyPr>
          <a:lstStyle/>
          <a:p>
            <a:pPr>
              <a:lnSpc>
                <a:spcPct val="150000"/>
              </a:lnSpc>
            </a:pPr>
            <a:r>
              <a:rPr lang="en-US" sz="2000" dirty="0">
                <a:latin typeface="Times New Roman" panose="02020603050405020304" pitchFamily="18" charset="0"/>
                <a:cs typeface="Times New Roman" panose="02020603050405020304" pitchFamily="18" charset="0"/>
              </a:rPr>
              <a:t>Truant any real move, be that as it may, steps can be taken to fix the present medicinal services framework. One such advance is give scope to a particular arrangement of administrations to all kids younger than nineteen under what I call a Healthy-Kid program. Essential care would be given in group mind focuses, where guardians and kids would go for kids' care. Assist therapeutic care would be alluded to other private suppliers, yet with the group mind focus as the supervisor of the watch over all kids who live in the area.23 Certain essential care, for example, inoculations, would be given to all youngsters without charge; particular extra care would require co-installments which would be income adapted. That is, higher-income families would pay higher charges. The arrangement would likewise cover pregnant ladies again with co-installments attached to income. </a:t>
            </a:r>
          </a:p>
          <a:p>
            <a:pPr>
              <a:lnSpc>
                <a:spcPct val="150000"/>
              </a:lnSpc>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7986600"/>
      </p:ext>
    </p:extLst>
  </p:cSld>
  <p:clrMapOvr>
    <a:masterClrMapping/>
  </p:clrMapOvr>
  <p:transition>
    <p:wheel spokes="3"/>
    <p:sndAc>
      <p:stSnd>
        <p:snd r:embed="rId2" name="click.wav"/>
      </p:st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3723" y="889844"/>
            <a:ext cx="10703169" cy="5011949"/>
          </a:xfrm>
          <a:prstGeom prst="rect">
            <a:avLst/>
          </a:prstGeom>
        </p:spPr>
        <p:txBody>
          <a:bodyPr wrap="square">
            <a:spAutoFit/>
          </a:bodyPr>
          <a:lstStyle/>
          <a:p>
            <a:pPr>
              <a:lnSpc>
                <a:spcPct val="150000"/>
              </a:lnSpc>
            </a:pPr>
            <a:r>
              <a:rPr lang="en-US" sz="2400" dirty="0">
                <a:latin typeface="Times New Roman" panose="02020603050405020304" pitchFamily="18" charset="0"/>
                <a:cs typeface="Times New Roman" panose="02020603050405020304" pitchFamily="18" charset="0"/>
              </a:rPr>
              <a:t>What the greater part of this recommends is that real change is improbable in the following couple of years, however that more reasonable mentalities toward therapeutic care is probably going to build the likelihood of progress in the more inaccessible future. More precise data would be an initial phase in developing more practical mentalities. On the off chance that individuals had an exact picture of the amount they are paying-and for what-they could better evaluate proposed changes. The United States has a decent arrangement to find out about its human services framework and a decent arrangement to show its citizens if profitable change in its social insurance framework is to happen.</a:t>
            </a:r>
          </a:p>
        </p:txBody>
      </p:sp>
    </p:spTree>
    <p:extLst>
      <p:ext uri="{BB962C8B-B14F-4D97-AF65-F5344CB8AC3E}">
        <p14:creationId xmlns:p14="http://schemas.microsoft.com/office/powerpoint/2010/main" val="2556260443"/>
      </p:ext>
    </p:extLst>
  </p:cSld>
  <p:clrMapOvr>
    <a:masterClrMapping/>
  </p:clrMapOvr>
  <p:transition>
    <p:wheel spokes="3"/>
    <p:sndAc>
      <p:stSnd>
        <p:snd r:embed="rId2" name="click.wav"/>
      </p:st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553" y="1021304"/>
            <a:ext cx="10515600" cy="5909310"/>
          </a:xfrm>
          <a:prstGeom prst="rect">
            <a:avLst/>
          </a:prstGeom>
        </p:spPr>
        <p:txBody>
          <a:bodyPr wrap="square">
            <a:spAutoFit/>
          </a:bodyPr>
          <a:lstStyle/>
          <a:p>
            <a:pPr>
              <a:lnSpc>
                <a:spcPct val="150000"/>
              </a:lnSpc>
            </a:pPr>
            <a:r>
              <a:rPr lang="en-US" sz="2800" dirty="0">
                <a:solidFill>
                  <a:srgbClr val="222222"/>
                </a:solidFill>
                <a:latin typeface="Times New Roman" panose="02020603050405020304" pitchFamily="18" charset="0"/>
                <a:cs typeface="Times New Roman" panose="02020603050405020304" pitchFamily="18" charset="0"/>
              </a:rPr>
              <a:t>References:</a:t>
            </a:r>
          </a:p>
          <a:p>
            <a:pPr>
              <a:lnSpc>
                <a:spcPct val="150000"/>
              </a:lnSpc>
            </a:pPr>
            <a:r>
              <a:rPr lang="en-US" sz="2800" dirty="0">
                <a:solidFill>
                  <a:srgbClr val="222222"/>
                </a:solidFill>
                <a:latin typeface="Times New Roman" panose="02020603050405020304" pitchFamily="18" charset="0"/>
                <a:cs typeface="Times New Roman" panose="02020603050405020304" pitchFamily="18" charset="0"/>
              </a:rPr>
              <a:t>Davenport, T. H., &amp; </a:t>
            </a:r>
            <a:r>
              <a:rPr lang="en-US" sz="2800" dirty="0" err="1">
                <a:solidFill>
                  <a:srgbClr val="222222"/>
                </a:solidFill>
                <a:latin typeface="Times New Roman" panose="02020603050405020304" pitchFamily="18" charset="0"/>
                <a:cs typeface="Times New Roman" panose="02020603050405020304" pitchFamily="18" charset="0"/>
              </a:rPr>
              <a:t>Prusak</a:t>
            </a:r>
            <a:r>
              <a:rPr lang="en-US" sz="2800" dirty="0">
                <a:solidFill>
                  <a:srgbClr val="222222"/>
                </a:solidFill>
                <a:latin typeface="Times New Roman" panose="02020603050405020304" pitchFamily="18" charset="0"/>
                <a:cs typeface="Times New Roman" panose="02020603050405020304" pitchFamily="18" charset="0"/>
              </a:rPr>
              <a:t>, L. (1998). Working knowledge: How organizations manage what they know. Harvard Business Press.</a:t>
            </a:r>
          </a:p>
          <a:p>
            <a:pPr>
              <a:lnSpc>
                <a:spcPct val="150000"/>
              </a:lnSpc>
            </a:pPr>
            <a:r>
              <a:rPr lang="fr-FR" sz="2800" dirty="0">
                <a:latin typeface="Times New Roman" panose="02020603050405020304" pitchFamily="18" charset="0"/>
                <a:cs typeface="Times New Roman" panose="02020603050405020304" pitchFamily="18" charset="0"/>
              </a:rPr>
              <a:t>Grignon, M. (2008). The Canadian Healthcare System. Revue française des affaires sociales.</a:t>
            </a:r>
          </a:p>
          <a:p>
            <a:pPr>
              <a:lnSpc>
                <a:spcPct val="150000"/>
              </a:lnSpc>
            </a:pPr>
            <a:r>
              <a:rPr lang="en-US" sz="2800" dirty="0" err="1">
                <a:latin typeface="Times New Roman" panose="02020603050405020304" pitchFamily="18" charset="0"/>
                <a:cs typeface="Times New Roman" panose="02020603050405020304" pitchFamily="18" charset="0"/>
              </a:rPr>
              <a:t>Horwitz</a:t>
            </a:r>
            <a:r>
              <a:rPr lang="en-US" sz="2800" dirty="0">
                <a:latin typeface="Times New Roman" panose="02020603050405020304" pitchFamily="18" charset="0"/>
                <a:cs typeface="Times New Roman" panose="02020603050405020304" pitchFamily="18" charset="0"/>
              </a:rPr>
              <a:t>, R. P. (2002). Hog Ties: What Pigs Tell Us About America. U of Minnesota Press.</a:t>
            </a:r>
          </a:p>
          <a:p>
            <a:pPr>
              <a:lnSpc>
                <a:spcPct val="150000"/>
              </a:lnSpc>
            </a:pPr>
            <a:endParaRPr lang="en-US" sz="2800" dirty="0">
              <a:solidFill>
                <a:srgbClr val="222222"/>
              </a:solidFill>
              <a:latin typeface="Times New Roman" panose="02020603050405020304" pitchFamily="18" charset="0"/>
              <a:cs typeface="Times New Roman" panose="02020603050405020304" pitchFamily="18" charset="0"/>
            </a:endParaRPr>
          </a:p>
          <a:p>
            <a:pPr>
              <a:lnSpc>
                <a:spcPct val="150000"/>
              </a:lnSpc>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8998747"/>
      </p:ext>
    </p:extLst>
  </p:cSld>
  <p:clrMapOvr>
    <a:masterClrMapping/>
  </p:clrMapOvr>
  <p:transition>
    <p:wheel spokes="3"/>
    <p:sndAc>
      <p:stSnd>
        <p:snd r:embed="rId2" name="click.wav"/>
      </p:stSnd>
    </p:sndAc>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7169" y="1230923"/>
            <a:ext cx="10609385" cy="1200329"/>
          </a:xfrm>
          <a:prstGeom prst="rect">
            <a:avLst/>
          </a:prstGeom>
          <a:noFill/>
        </p:spPr>
        <p:txBody>
          <a:bodyPr wrap="square" rtlCol="0">
            <a:spAutoFit/>
          </a:bodyPr>
          <a:lstStyle/>
          <a:p>
            <a:r>
              <a:rPr lang="en-US" dirty="0"/>
              <a:t>Questions for the audience:</a:t>
            </a:r>
          </a:p>
          <a:p>
            <a:pPr marL="342900" indent="-342900">
              <a:buAutoNum type="arabicPeriod"/>
            </a:pPr>
            <a:r>
              <a:rPr lang="en-US" dirty="0"/>
              <a:t>What do you think about the relevance of this proposal?</a:t>
            </a:r>
          </a:p>
          <a:p>
            <a:pPr marL="342900" indent="-342900">
              <a:buAutoNum type="arabicPeriod"/>
            </a:pPr>
            <a:r>
              <a:rPr lang="en-US" dirty="0"/>
              <a:t>What would you like to be added in this proposal?</a:t>
            </a:r>
          </a:p>
          <a:p>
            <a:pPr marL="342900" indent="-342900">
              <a:buAutoNum type="arabicPeriod"/>
            </a:pPr>
            <a:r>
              <a:rPr lang="en-US" dirty="0"/>
              <a:t>What is your view on the effectiveness of this proposal?</a:t>
            </a:r>
          </a:p>
        </p:txBody>
      </p:sp>
    </p:spTree>
    <p:extLst>
      <p:ext uri="{BB962C8B-B14F-4D97-AF65-F5344CB8AC3E}">
        <p14:creationId xmlns:p14="http://schemas.microsoft.com/office/powerpoint/2010/main" val="882519294"/>
      </p:ext>
    </p:extLst>
  </p:cSld>
  <p:clrMapOvr>
    <a:masterClrMapping/>
  </p:clrMapOvr>
  <p:transition>
    <p:wheel spokes="3"/>
    <p:sndAc>
      <p:stSnd>
        <p:snd r:embed="rId2" name="click.wav"/>
      </p:stSnd>
    </p:sndAc>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157</TotalTime>
  <Words>2284</Words>
  <Application>Microsoft Office PowerPoint</Application>
  <PresentationFormat>Widescreen</PresentationFormat>
  <Paragraphs>91</Paragraphs>
  <Slides>23</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Garamond</vt:lpstr>
      <vt:lpstr>Times New Roman</vt:lpstr>
      <vt:lpstr>Organic</vt:lpstr>
      <vt:lpstr>HEALTH CARE REFORMS PROPOSAL</vt:lpstr>
      <vt:lpstr>Introduction </vt:lpstr>
      <vt:lpstr>PowerPoint Presentation</vt:lpstr>
      <vt:lpstr>The Problem of Cost.</vt:lpstr>
      <vt:lpstr>PowerPoint Presentation</vt:lpstr>
      <vt:lpstr>PowerPoint Presentation</vt:lpstr>
      <vt:lpstr>Proposed Healthcare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MANSHENS</dc:creator>
  <cp:lastModifiedBy>Roopchand, Heamwattie</cp:lastModifiedBy>
  <cp:revision>20</cp:revision>
  <dcterms:created xsi:type="dcterms:W3CDTF">2017-12-27T19:11:02Z</dcterms:created>
  <dcterms:modified xsi:type="dcterms:W3CDTF">2018-01-26T15:34:58Z</dcterms:modified>
</cp:coreProperties>
</file>